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5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6858000" cx="9144000"/>
  <p:notesSz cx="6858000" cy="9144000"/>
  <p:embeddedFontLst>
    <p:embeddedFont>
      <p:font typeface="Arial Narrow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85">
          <p15:clr>
            <a:srgbClr val="000000"/>
          </p15:clr>
        </p15:guide>
        <p15:guide id="2" orient="horz" pos="758">
          <p15:clr>
            <a:srgbClr val="000000"/>
          </p15:clr>
        </p15:guide>
        <p15:guide id="3" pos="286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1" roundtripDataSignature="AMtx7mgw0Xk5FDwesZDYAY62f47H0jai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85" orient="horz"/>
        <p:guide pos="758" orient="horz"/>
        <p:guide pos="28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alNarrow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ArialNarrow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ArialNarrow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ArialNarrow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24019880b_0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24019880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624019880b_0_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24019880b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24019880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624019880b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24019880b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24019880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624019880b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24019880b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24019880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624019880b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24019880b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24019880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624019880b_0_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24019880b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24019880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624019880b_0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24019880b_0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24019880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624019880b_0_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24019880b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24019880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624019880b_0_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Fish">
  <p:cSld name="Title - Fish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/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" type="body"/>
          </p:nvPr>
        </p:nvSpPr>
        <p:spPr>
          <a:xfrm>
            <a:off x="3201988" y="2707457"/>
            <a:ext cx="5484812" cy="1224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2" type="body"/>
          </p:nvPr>
        </p:nvSpPr>
        <p:spPr>
          <a:xfrm>
            <a:off x="463550" y="3118590"/>
            <a:ext cx="1293813" cy="752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3" type="body"/>
          </p:nvPr>
        </p:nvSpPr>
        <p:spPr>
          <a:xfrm>
            <a:off x="3201988" y="4282303"/>
            <a:ext cx="5484812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No photo">
  <p:cSld name="Title - No phot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201988" y="2707457"/>
            <a:ext cx="5484812" cy="1224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2" type="body"/>
          </p:nvPr>
        </p:nvSpPr>
        <p:spPr>
          <a:xfrm>
            <a:off x="463550" y="3118590"/>
            <a:ext cx="1293813" cy="752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3" type="body"/>
          </p:nvPr>
        </p:nvSpPr>
        <p:spPr>
          <a:xfrm>
            <a:off x="3201988" y="4282303"/>
            <a:ext cx="5484812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Boats">
  <p:cSld name="Title - Boa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3201988" y="2707457"/>
            <a:ext cx="5484812" cy="1224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2" type="body"/>
          </p:nvPr>
        </p:nvSpPr>
        <p:spPr>
          <a:xfrm>
            <a:off x="463550" y="3118590"/>
            <a:ext cx="1293813" cy="752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3" type="body"/>
          </p:nvPr>
        </p:nvSpPr>
        <p:spPr>
          <a:xfrm>
            <a:off x="3201988" y="4282303"/>
            <a:ext cx="5484812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urtle">
  <p:cSld name="Title - Tur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/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idx="1" type="body"/>
          </p:nvPr>
        </p:nvSpPr>
        <p:spPr>
          <a:xfrm>
            <a:off x="3201988" y="2707457"/>
            <a:ext cx="5484812" cy="1224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2" type="body"/>
          </p:nvPr>
        </p:nvSpPr>
        <p:spPr>
          <a:xfrm>
            <a:off x="463550" y="3118590"/>
            <a:ext cx="1293813" cy="752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3" type="body"/>
          </p:nvPr>
        </p:nvSpPr>
        <p:spPr>
          <a:xfrm>
            <a:off x="3201988" y="4282303"/>
            <a:ext cx="5484812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Seafood">
  <p:cSld name="Title - Seafood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3201988" y="2707457"/>
            <a:ext cx="5484812" cy="1224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463550" y="3118590"/>
            <a:ext cx="1293813" cy="752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idx="3" type="body"/>
          </p:nvPr>
        </p:nvSpPr>
        <p:spPr>
          <a:xfrm>
            <a:off x="3201988" y="4282303"/>
            <a:ext cx="5484812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Dark">
  <p:cSld name="Title - Dar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/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 Narrow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" type="body"/>
          </p:nvPr>
        </p:nvSpPr>
        <p:spPr>
          <a:xfrm>
            <a:off x="3201988" y="2707457"/>
            <a:ext cx="5484812" cy="1224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2" type="body"/>
          </p:nvPr>
        </p:nvSpPr>
        <p:spPr>
          <a:xfrm>
            <a:off x="463550" y="3118590"/>
            <a:ext cx="1293813" cy="752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3" type="body"/>
          </p:nvPr>
        </p:nvSpPr>
        <p:spPr>
          <a:xfrm>
            <a:off x="3201988" y="4282303"/>
            <a:ext cx="5484812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1"/>
          <p:cNvSpPr/>
          <p:nvPr/>
        </p:nvSpPr>
        <p:spPr>
          <a:xfrm>
            <a:off x="-9190" y="4417160"/>
            <a:ext cx="9170673" cy="2457785"/>
          </a:xfrm>
          <a:custGeom>
            <a:rect b="b" l="l" r="r" t="t"/>
            <a:pathLst>
              <a:path extrusionOk="0" h="2457785" w="9170673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/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55" name="Google Shape;55;p15"/>
          <p:cNvSpPr txBox="1"/>
          <p:nvPr>
            <p:ph idx="12" type="sldNum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  <a:defRPr>
                <a:solidFill>
                  <a:schemeClr val="dk2"/>
                </a:solidFill>
              </a:defRPr>
            </a:lvl1pPr>
            <a:lvl2pPr indent="-431800" lvl="1" marL="914400" algn="l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  <a:defRPr>
                <a:solidFill>
                  <a:schemeClr val="dk2"/>
                </a:solidFill>
              </a:defRPr>
            </a:lvl2pPr>
            <a:lvl3pPr indent="-406400" lvl="2" marL="137160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>
                <a:solidFill>
                  <a:schemeClr val="dk2"/>
                </a:solidFill>
              </a:defRPr>
            </a:lvl3pPr>
            <a:lvl4pPr indent="-406400" lvl="3" marL="182880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>
                <a:solidFill>
                  <a:schemeClr val="dk2"/>
                </a:solidFill>
              </a:defRPr>
            </a:lvl4pPr>
            <a:lvl5pPr indent="-406400" lvl="4" marL="228600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2" type="sldNum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U.S. Department of Commerce | National Oceanic and Atmospheric Administration | NOAA Fisheries | Page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 Narrow"/>
              <a:buNone/>
              <a:defRPr b="1" i="0" sz="4400" u="none" cap="none" strike="noStrik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r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406400" lvl="2" marL="13716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406400" lvl="3" marL="18288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406400" lvl="4" marL="22860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12" name="Google Shape;12;p12"/>
          <p:cNvSpPr/>
          <p:nvPr/>
        </p:nvSpPr>
        <p:spPr>
          <a:xfrm>
            <a:off x="-9190" y="4417160"/>
            <a:ext cx="9170673" cy="2457785"/>
          </a:xfrm>
          <a:custGeom>
            <a:rect b="b" l="l" r="r" t="t"/>
            <a:pathLst>
              <a:path extrusionOk="0" h="2457785" w="9170673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/>
          <p:nvPr/>
        </p:nvSpPr>
        <p:spPr>
          <a:xfrm>
            <a:off x="0" y="6355080"/>
            <a:ext cx="9144000" cy="50292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6" name="Google Shape;46;p14"/>
          <p:cNvSpPr txBox="1"/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 Narrow"/>
              <a:buNone/>
              <a:defRPr b="1" i="0" sz="3600" u="none" cap="none" strike="noStrik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14"/>
          <p:cNvSpPr txBox="1"/>
          <p:nvPr>
            <p:ph idx="1" type="body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406400" lvl="2" marL="13716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406400" lvl="3" marL="18288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406400" lvl="4" marL="22860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12" type="sldNum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U.S. Department of Commerce | National Oceanic and Atmospheric Administration | NOAA Fisheries | Page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14"/>
          <p:cNvSpPr/>
          <p:nvPr/>
        </p:nvSpPr>
        <p:spPr>
          <a:xfrm>
            <a:off x="0" y="0"/>
            <a:ext cx="9144000" cy="914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NOAA-Fisheries-horizontal.png" id="50" name="Google Shape;50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44504" y="6419088"/>
            <a:ext cx="1643940" cy="38874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2"/>
    <p:sldLayoutId id="2147483657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NOAA-EDAB/Rpath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/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 Narrow"/>
              <a:buNone/>
            </a:pPr>
            <a:r>
              <a:rPr lang="en-US"/>
              <a:t>EDAB Update</a:t>
            </a:r>
            <a:endParaRPr/>
          </a:p>
        </p:txBody>
      </p:sp>
      <p:sp>
        <p:nvSpPr>
          <p:cNvPr id="65" name="Google Shape;65;p1"/>
          <p:cNvSpPr txBox="1"/>
          <p:nvPr>
            <p:ph idx="1" type="body"/>
          </p:nvPr>
        </p:nvSpPr>
        <p:spPr>
          <a:xfrm>
            <a:off x="3201988" y="2707457"/>
            <a:ext cx="5484812" cy="1674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t/>
            </a:r>
            <a:endParaRPr sz="3200"/>
          </a:p>
        </p:txBody>
      </p:sp>
      <p:sp>
        <p:nvSpPr>
          <p:cNvPr id="66" name="Google Shape;66;p1"/>
          <p:cNvSpPr txBox="1"/>
          <p:nvPr>
            <p:ph idx="2" type="body"/>
          </p:nvPr>
        </p:nvSpPr>
        <p:spPr>
          <a:xfrm>
            <a:off x="463550" y="3118590"/>
            <a:ext cx="1293813" cy="752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NEFSC</a:t>
            </a:r>
            <a:endParaRPr/>
          </a:p>
        </p:txBody>
      </p:sp>
      <p:sp>
        <p:nvSpPr>
          <p:cNvPr id="67" name="Google Shape;67;p1"/>
          <p:cNvSpPr txBox="1"/>
          <p:nvPr>
            <p:ph idx="3" type="body"/>
          </p:nvPr>
        </p:nvSpPr>
        <p:spPr>
          <a:xfrm>
            <a:off x="3201988" y="5869803"/>
            <a:ext cx="5484812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17 October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24019880b_0_76"/>
          <p:cNvSpPr txBox="1"/>
          <p:nvPr>
            <p:ph type="title"/>
          </p:nvPr>
        </p:nvSpPr>
        <p:spPr>
          <a:xfrm>
            <a:off x="457200" y="457200"/>
            <a:ext cx="8229600" cy="67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Mission statement</a:t>
            </a:r>
            <a:endParaRPr/>
          </a:p>
        </p:txBody>
      </p:sp>
      <p:sp>
        <p:nvSpPr>
          <p:cNvPr id="151" name="Google Shape;151;g624019880b_0_76"/>
          <p:cNvSpPr txBox="1"/>
          <p:nvPr>
            <p:ph idx="1" type="body"/>
          </p:nvPr>
        </p:nvSpPr>
        <p:spPr>
          <a:xfrm>
            <a:off x="457200" y="1207293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600"/>
              <a:t>The Ecosystem Dynamics and Assessment Branch consists of an interdisciplinary group of researchers with backgrounds in fisheries science, oceanography, and climate science. We use open-science principles to develop and apply ecosystem and statistical models to integrate information on biological, climate, oceanographic, and human-related activities to evaluate the effects on ecosystem structure and function. We work collaboratively across the Center and with a broad suite of partners to synthesize ecosystem information to inform living-marine resource management and support ecosystem-based fisheries management in the Northeast United States.</a:t>
            </a:r>
            <a:endParaRPr sz="2600"/>
          </a:p>
        </p:txBody>
      </p:sp>
      <p:sp>
        <p:nvSpPr>
          <p:cNvPr id="152" name="Google Shape;152;g624019880b_0_76"/>
          <p:cNvSpPr txBox="1"/>
          <p:nvPr>
            <p:ph idx="12" type="sldNum"/>
          </p:nvPr>
        </p:nvSpPr>
        <p:spPr>
          <a:xfrm>
            <a:off x="2285999" y="6355080"/>
            <a:ext cx="6400800" cy="502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U.S. Department of Commerce | National Oceanic and Atmospheric Administration | NOAA Fisheries | Page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 Narrow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U.S. Department of Commerce | National Oceanic and Atmospheric Administration | NOAA Fisheries | Page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457200" y="1207293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Milestones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Plans for FY20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Questions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g624019880b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100" y="457200"/>
            <a:ext cx="4642455" cy="34818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" name="Google Shape;81;g624019880b_0_1"/>
          <p:cNvSpPr txBox="1"/>
          <p:nvPr>
            <p:ph type="title"/>
          </p:nvPr>
        </p:nvSpPr>
        <p:spPr>
          <a:xfrm>
            <a:off x="457200" y="457200"/>
            <a:ext cx="8229600" cy="67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Milestones</a:t>
            </a:r>
            <a:endParaRPr/>
          </a:p>
        </p:txBody>
      </p:sp>
      <p:sp>
        <p:nvSpPr>
          <p:cNvPr id="82" name="Google Shape;82;g624019880b_0_1"/>
          <p:cNvSpPr txBox="1"/>
          <p:nvPr>
            <p:ph idx="1" type="body"/>
          </p:nvPr>
        </p:nvSpPr>
        <p:spPr>
          <a:xfrm>
            <a:off x="457200" y="1207300"/>
            <a:ext cx="38079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August Retreat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sz="2800"/>
              <a:t>How we work</a:t>
            </a:r>
            <a:endParaRPr sz="2800"/>
          </a:p>
        </p:txBody>
      </p:sp>
      <p:sp>
        <p:nvSpPr>
          <p:cNvPr id="83" name="Google Shape;83;g624019880b_0_1"/>
          <p:cNvSpPr txBox="1"/>
          <p:nvPr>
            <p:ph idx="12" type="sldNum"/>
          </p:nvPr>
        </p:nvSpPr>
        <p:spPr>
          <a:xfrm>
            <a:off x="2285999" y="6355080"/>
            <a:ext cx="6400800" cy="502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U.S. Department of Commerce | National Oceanic and Atmospheric Administration | NOAA Fisheries | Page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" name="Google Shape;84;g624019880b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828" y="3652968"/>
            <a:ext cx="3426021" cy="256951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g624019880b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150" y="2415949"/>
            <a:ext cx="3276645" cy="245745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" name="Google Shape;86;g624019880b_0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2113" y="3229750"/>
            <a:ext cx="1857375" cy="2457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624019880b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624" y="529247"/>
            <a:ext cx="3735255" cy="316407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" name="Google Shape;93;g624019880b_0_8"/>
          <p:cNvSpPr txBox="1"/>
          <p:nvPr>
            <p:ph type="title"/>
          </p:nvPr>
        </p:nvSpPr>
        <p:spPr>
          <a:xfrm>
            <a:off x="457200" y="457200"/>
            <a:ext cx="8229600" cy="67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Milestones</a:t>
            </a:r>
            <a:endParaRPr/>
          </a:p>
        </p:txBody>
      </p:sp>
      <p:sp>
        <p:nvSpPr>
          <p:cNvPr id="94" name="Google Shape;94;g624019880b_0_8"/>
          <p:cNvSpPr txBox="1"/>
          <p:nvPr>
            <p:ph idx="12" type="sldNum"/>
          </p:nvPr>
        </p:nvSpPr>
        <p:spPr>
          <a:xfrm>
            <a:off x="2285999" y="6355080"/>
            <a:ext cx="6400800" cy="502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U.S. Department of Commerce | National Oceanic and Atmospheric Administration | NOAA Fisheries | Page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g624019880b_0_8"/>
          <p:cNvSpPr txBox="1"/>
          <p:nvPr>
            <p:ph idx="1" type="body"/>
          </p:nvPr>
        </p:nvSpPr>
        <p:spPr>
          <a:xfrm>
            <a:off x="457200" y="1207300"/>
            <a:ext cx="38079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August Retreat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sz="2800"/>
              <a:t>Mission Statement</a:t>
            </a:r>
            <a:endParaRPr sz="2400"/>
          </a:p>
        </p:txBody>
      </p:sp>
      <p:pic>
        <p:nvPicPr>
          <p:cNvPr id="96" name="Google Shape;96;g624019880b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932" y="3693329"/>
            <a:ext cx="2971927" cy="251747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g624019880b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4176" y="2570699"/>
            <a:ext cx="2367497" cy="35652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24019880b_0_24"/>
          <p:cNvSpPr txBox="1"/>
          <p:nvPr>
            <p:ph type="title"/>
          </p:nvPr>
        </p:nvSpPr>
        <p:spPr>
          <a:xfrm>
            <a:off x="457200" y="457200"/>
            <a:ext cx="8229600" cy="67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Milestones</a:t>
            </a:r>
            <a:endParaRPr/>
          </a:p>
        </p:txBody>
      </p:sp>
      <p:sp>
        <p:nvSpPr>
          <p:cNvPr id="104" name="Google Shape;104;g624019880b_0_24"/>
          <p:cNvSpPr txBox="1"/>
          <p:nvPr>
            <p:ph idx="12" type="sldNum"/>
          </p:nvPr>
        </p:nvSpPr>
        <p:spPr>
          <a:xfrm>
            <a:off x="2285999" y="6355080"/>
            <a:ext cx="6400800" cy="502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U.S. Department of Commerce | National Oceanic and Atmospheric Administration | NOAA Fisheries | Page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g624019880b_0_24"/>
          <p:cNvSpPr txBox="1"/>
          <p:nvPr>
            <p:ph idx="1" type="body"/>
          </p:nvPr>
        </p:nvSpPr>
        <p:spPr>
          <a:xfrm>
            <a:off x="457200" y="1207300"/>
            <a:ext cx="38079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Models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sz="2400"/>
              <a:t>Project Management tools to organize Atlantis development</a:t>
            </a:r>
            <a:endParaRPr sz="2400"/>
          </a:p>
        </p:txBody>
      </p:sp>
      <p:pic>
        <p:nvPicPr>
          <p:cNvPr id="106" name="Google Shape;106;g624019880b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625" y="183250"/>
            <a:ext cx="4574101" cy="313867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" name="Google Shape;107;g624019880b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350" y="3154650"/>
            <a:ext cx="3949449" cy="2864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" name="Google Shape;108;g624019880b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974" y="3068647"/>
            <a:ext cx="4838449" cy="30365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24019880b_0_37"/>
          <p:cNvSpPr txBox="1"/>
          <p:nvPr>
            <p:ph type="title"/>
          </p:nvPr>
        </p:nvSpPr>
        <p:spPr>
          <a:xfrm>
            <a:off x="457200" y="457200"/>
            <a:ext cx="8229600" cy="67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Milestones</a:t>
            </a:r>
            <a:endParaRPr/>
          </a:p>
        </p:txBody>
      </p:sp>
      <p:sp>
        <p:nvSpPr>
          <p:cNvPr id="115" name="Google Shape;115;g624019880b_0_37"/>
          <p:cNvSpPr txBox="1"/>
          <p:nvPr>
            <p:ph idx="12" type="sldNum"/>
          </p:nvPr>
        </p:nvSpPr>
        <p:spPr>
          <a:xfrm>
            <a:off x="2285999" y="6355080"/>
            <a:ext cx="6400800" cy="502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U.S. Department of Commerce | National Oceanic and Atmospheric Administration | NOAA Fisheries | Page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g624019880b_0_37"/>
          <p:cNvSpPr txBox="1"/>
          <p:nvPr>
            <p:ph idx="1" type="body"/>
          </p:nvPr>
        </p:nvSpPr>
        <p:spPr>
          <a:xfrm>
            <a:off x="457200" y="1207300"/>
            <a:ext cx="38079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Models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Rpath</a:t>
            </a:r>
            <a:endParaRPr sz="2400"/>
          </a:p>
        </p:txBody>
      </p:sp>
      <p:pic>
        <p:nvPicPr>
          <p:cNvPr id="117" name="Google Shape;117;g624019880b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800" y="2897275"/>
            <a:ext cx="2943225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624019880b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4700" y="532425"/>
            <a:ext cx="5033375" cy="377502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24019880b_0_49"/>
          <p:cNvSpPr txBox="1"/>
          <p:nvPr>
            <p:ph type="title"/>
          </p:nvPr>
        </p:nvSpPr>
        <p:spPr>
          <a:xfrm>
            <a:off x="457200" y="457200"/>
            <a:ext cx="8229600" cy="67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Milestones</a:t>
            </a:r>
            <a:endParaRPr/>
          </a:p>
        </p:txBody>
      </p:sp>
      <p:sp>
        <p:nvSpPr>
          <p:cNvPr id="125" name="Google Shape;125;g624019880b_0_49"/>
          <p:cNvSpPr txBox="1"/>
          <p:nvPr>
            <p:ph idx="1" type="body"/>
          </p:nvPr>
        </p:nvSpPr>
        <p:spPr>
          <a:xfrm>
            <a:off x="457200" y="1207293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Management</a:t>
            </a:r>
            <a:endParaRPr/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en-US"/>
              <a:t>eFEP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624019880b_0_49"/>
          <p:cNvSpPr txBox="1"/>
          <p:nvPr>
            <p:ph idx="12" type="sldNum"/>
          </p:nvPr>
        </p:nvSpPr>
        <p:spPr>
          <a:xfrm>
            <a:off x="2285999" y="6355080"/>
            <a:ext cx="6400800" cy="502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U.S. Department of Commerce | National Oceanic and Atmospheric Administration | NOAA Fisheries | Page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7" name="Google Shape;127;g624019880b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500" y="590913"/>
            <a:ext cx="4418975" cy="53903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24019880b_0_58"/>
          <p:cNvSpPr txBox="1"/>
          <p:nvPr>
            <p:ph type="title"/>
          </p:nvPr>
        </p:nvSpPr>
        <p:spPr>
          <a:xfrm>
            <a:off x="457200" y="457200"/>
            <a:ext cx="8229600" cy="67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Milestones</a:t>
            </a:r>
            <a:endParaRPr/>
          </a:p>
        </p:txBody>
      </p:sp>
      <p:sp>
        <p:nvSpPr>
          <p:cNvPr id="134" name="Google Shape;134;g624019880b_0_58"/>
          <p:cNvSpPr txBox="1"/>
          <p:nvPr>
            <p:ph idx="1" type="body"/>
          </p:nvPr>
        </p:nvSpPr>
        <p:spPr>
          <a:xfrm>
            <a:off x="457200" y="1207300"/>
            <a:ext cx="40830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Management</a:t>
            </a:r>
            <a:endParaRPr/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SzPts val="3100"/>
              <a:buChar char="○"/>
            </a:pPr>
            <a:r>
              <a:rPr lang="en-US" sz="3100"/>
              <a:t>State of the Ecosystem Workshop </a:t>
            </a:r>
            <a:endParaRPr sz="3100"/>
          </a:p>
          <a:p>
            <a:pPr indent="0" lvl="0" marL="13716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135" name="Google Shape;135;g624019880b_0_58"/>
          <p:cNvSpPr txBox="1"/>
          <p:nvPr>
            <p:ph idx="12" type="sldNum"/>
          </p:nvPr>
        </p:nvSpPr>
        <p:spPr>
          <a:xfrm>
            <a:off x="2285999" y="6355080"/>
            <a:ext cx="6400800" cy="502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U.S. Department of Commerce | National Oceanic and Atmospheric Administration | NOAA Fisheries | Page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6" name="Google Shape;136;g624019880b_0_58"/>
          <p:cNvPicPr preferRelativeResize="0"/>
          <p:nvPr/>
        </p:nvPicPr>
        <p:blipFill rotWithShape="1">
          <a:blip r:embed="rId3">
            <a:alphaModFix/>
          </a:blip>
          <a:srcRect b="0" l="0" r="11925" t="20998"/>
          <a:stretch/>
        </p:blipFill>
        <p:spPr>
          <a:xfrm>
            <a:off x="4144146" y="457200"/>
            <a:ext cx="4799524" cy="322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24019880b_0_66"/>
          <p:cNvSpPr txBox="1"/>
          <p:nvPr>
            <p:ph type="title"/>
          </p:nvPr>
        </p:nvSpPr>
        <p:spPr>
          <a:xfrm>
            <a:off x="457200" y="457200"/>
            <a:ext cx="8229600" cy="67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Plans for FY20</a:t>
            </a:r>
            <a:endParaRPr/>
          </a:p>
        </p:txBody>
      </p:sp>
      <p:sp>
        <p:nvSpPr>
          <p:cNvPr id="143" name="Google Shape;143;g624019880b_0_66"/>
          <p:cNvSpPr txBox="1"/>
          <p:nvPr>
            <p:ph idx="1" type="body"/>
          </p:nvPr>
        </p:nvSpPr>
        <p:spPr>
          <a:xfrm>
            <a:off x="457200" y="1207293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Openscapes </a:t>
            </a:r>
            <a:r>
              <a:rPr lang="en-US"/>
              <a:t>Workshop</a:t>
            </a:r>
            <a:r>
              <a:rPr lang="en-US"/>
              <a:t> </a:t>
            </a:r>
            <a:r>
              <a:rPr lang="en-US" sz="1800"/>
              <a:t>https://www.openscapes.org/</a:t>
            </a:r>
            <a:r>
              <a:rPr lang="en-US"/>
              <a:t> </a:t>
            </a:r>
            <a:endParaRPr/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en-US"/>
              <a:t>“Better science in less time, together” </a:t>
            </a:r>
            <a:r>
              <a:rPr lang="en-US" sz="2700"/>
              <a:t>(early 2020)</a:t>
            </a:r>
            <a:endParaRPr sz="27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Website update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prepare for MSE(s)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Improve linkages within READ</a:t>
            </a:r>
            <a:endParaRPr/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en-US"/>
              <a:t>Seal modeling</a:t>
            </a:r>
            <a:endParaRPr/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en-US"/>
              <a:t>Habitat modeling</a:t>
            </a:r>
            <a:endParaRPr/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en-US"/>
              <a:t>IEAs</a:t>
            </a:r>
            <a:endParaRPr/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en-US"/>
              <a:t>...</a:t>
            </a:r>
            <a:endParaRPr/>
          </a:p>
        </p:txBody>
      </p:sp>
      <p:sp>
        <p:nvSpPr>
          <p:cNvPr id="144" name="Google Shape;144;g624019880b_0_66"/>
          <p:cNvSpPr txBox="1"/>
          <p:nvPr>
            <p:ph idx="12" type="sldNum"/>
          </p:nvPr>
        </p:nvSpPr>
        <p:spPr>
          <a:xfrm>
            <a:off x="2285999" y="6355080"/>
            <a:ext cx="6400800" cy="502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U.S. Department of Commerce | National Oceanic and Atmospheric Administration | NOAA Fisheries | Page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OAA Title Options">
  <a:themeElements>
    <a:clrScheme name="Custom 11">
      <a:dk1>
        <a:srgbClr val="000000"/>
      </a:dk1>
      <a:lt1>
        <a:srgbClr val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OAA Fisheries Content Slides">
  <a:themeElements>
    <a:clrScheme name="Custom 11">
      <a:dk1>
        <a:srgbClr val="000000"/>
      </a:dk1>
      <a:lt1>
        <a:srgbClr val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2012-07-23T20:47:30Z</dcterms:created>
  <dc:creator>James Durham</dc:creator>
</cp:coreProperties>
</file>